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60" r:id="rId2"/>
    <p:sldId id="297" r:id="rId3"/>
    <p:sldId id="325" r:id="rId4"/>
    <p:sldId id="264" r:id="rId5"/>
    <p:sldId id="261" r:id="rId6"/>
    <p:sldId id="336" r:id="rId7"/>
    <p:sldId id="270" r:id="rId8"/>
    <p:sldId id="328" r:id="rId9"/>
    <p:sldId id="337" r:id="rId10"/>
    <p:sldId id="269" r:id="rId11"/>
    <p:sldId id="273" r:id="rId12"/>
    <p:sldId id="274" r:id="rId13"/>
    <p:sldId id="272" r:id="rId14"/>
    <p:sldId id="324" r:id="rId15"/>
    <p:sldId id="322" r:id="rId16"/>
    <p:sldId id="329" r:id="rId17"/>
    <p:sldId id="338" r:id="rId18"/>
    <p:sldId id="363" r:id="rId19"/>
    <p:sldId id="288" r:id="rId20"/>
    <p:sldId id="330" r:id="rId21"/>
    <p:sldId id="339" r:id="rId22"/>
    <p:sldId id="278" r:id="rId23"/>
    <p:sldId id="279" r:id="rId24"/>
    <p:sldId id="280" r:id="rId25"/>
    <p:sldId id="281" r:id="rId26"/>
    <p:sldId id="345" r:id="rId27"/>
    <p:sldId id="334" r:id="rId28"/>
    <p:sldId id="364" r:id="rId29"/>
    <p:sldId id="365" r:id="rId30"/>
    <p:sldId id="284" r:id="rId31"/>
    <p:sldId id="286" r:id="rId32"/>
    <p:sldId id="285" r:id="rId33"/>
    <p:sldId id="287" r:id="rId34"/>
    <p:sldId id="289" r:id="rId35"/>
    <p:sldId id="362" r:id="rId36"/>
    <p:sldId id="290" r:id="rId37"/>
    <p:sldId id="291" r:id="rId38"/>
    <p:sldId id="292" r:id="rId39"/>
    <p:sldId id="293" r:id="rId40"/>
    <p:sldId id="294" r:id="rId41"/>
    <p:sldId id="295" r:id="rId42"/>
    <p:sldId id="351" r:id="rId43"/>
    <p:sldId id="352" r:id="rId44"/>
    <p:sldId id="353" r:id="rId45"/>
    <p:sldId id="354" r:id="rId46"/>
    <p:sldId id="355" r:id="rId47"/>
    <p:sldId id="356" r:id="rId48"/>
    <p:sldId id="296" r:id="rId49"/>
    <p:sldId id="298" r:id="rId50"/>
    <p:sldId id="314" r:id="rId51"/>
    <p:sldId id="359" r:id="rId52"/>
    <p:sldId id="316" r:id="rId53"/>
    <p:sldId id="317" r:id="rId54"/>
    <p:sldId id="360" r:id="rId55"/>
    <p:sldId id="318" r:id="rId56"/>
    <p:sldId id="319" r:id="rId57"/>
    <p:sldId id="321" r:id="rId58"/>
    <p:sldId id="259" r:id="rId59"/>
    <p:sldId id="340" r:id="rId60"/>
    <p:sldId id="341" r:id="rId61"/>
    <p:sldId id="342" r:id="rId62"/>
    <p:sldId id="343" r:id="rId63"/>
    <p:sldId id="344" r:id="rId64"/>
    <p:sldId id="346" r:id="rId65"/>
    <p:sldId id="347" r:id="rId66"/>
    <p:sldId id="348" r:id="rId67"/>
    <p:sldId id="349" r:id="rId68"/>
    <p:sldId id="350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9D4"/>
    <a:srgbClr val="F8F8F8"/>
    <a:srgbClr val="D04D6F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4"/>
    <p:restoredTop sz="81402" autoAdjust="0"/>
  </p:normalViewPr>
  <p:slideViewPr>
    <p:cSldViewPr snapToGrid="0" snapToObjects="1">
      <p:cViewPr>
        <p:scale>
          <a:sx n="100" d="100"/>
          <a:sy n="100" d="100"/>
        </p:scale>
        <p:origin x="1136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commentAuthors" Target="commentAuthors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60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29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332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1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45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VM</a:t>
            </a:r>
            <a:r>
              <a:rPr kumimoji="1" lang="en-US" altLang="ko-KR" baseline="0" dirty="0" smtClean="0"/>
              <a:t> : </a:t>
            </a:r>
            <a:r>
              <a:rPr kumimoji="1" lang="ko-KR" altLang="en-US" baseline="0" dirty="0" smtClean="0"/>
              <a:t>배포가 적고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안정적으로 구동되어야 하는 상황</a:t>
            </a:r>
            <a:r>
              <a:rPr kumimoji="1" lang="en-US" altLang="ko-KR" baseline="0" dirty="0" smtClean="0"/>
              <a:t>(VM</a:t>
            </a:r>
            <a:r>
              <a:rPr kumimoji="1" lang="ko-KR" altLang="en-US" baseline="0" dirty="0" smtClean="0"/>
              <a:t>끼리 독립적이라 침투하기 어려움</a:t>
            </a:r>
            <a:r>
              <a:rPr kumimoji="1" lang="en-US" altLang="ko-KR" baseline="0" dirty="0" smtClean="0"/>
              <a:t>)</a:t>
            </a:r>
          </a:p>
          <a:p>
            <a:r>
              <a:rPr kumimoji="1" lang="en-US" altLang="ko-KR" baseline="0" dirty="0" smtClean="0"/>
              <a:t>Container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빠르고 적시에 배포가 이루어져야 하는 상황</a:t>
            </a:r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퍼포먼스 극대화 및 쉬운 확장 가능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경량화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부하 감소</a:t>
            </a:r>
            <a:r>
              <a:rPr kumimoji="1" lang="en-US" altLang="ko-KR" baseline="0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820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8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87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47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482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71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33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생성한</a:t>
            </a:r>
            <a:r>
              <a:rPr kumimoji="1" lang="ko-KR" altLang="en-US" baseline="0" dirty="0" smtClean="0"/>
              <a:t> 오브젝트</a:t>
            </a:r>
            <a:r>
              <a:rPr kumimoji="1" lang="ko-KR" altLang="en-US" dirty="0" smtClean="0"/>
              <a:t>들 유저별로 모두 삭제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deployment</a:t>
            </a:r>
            <a:r>
              <a:rPr kumimoji="1" lang="ko-KR" altLang="en-US" dirty="0" smtClean="0"/>
              <a:t>만 삭제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 delete </a:t>
            </a:r>
            <a:r>
              <a:rPr kumimoji="1" lang="en-US" altLang="ko-KR" dirty="0" err="1" smtClean="0"/>
              <a:t>deploy,svc</a:t>
            </a:r>
            <a:r>
              <a:rPr kumimoji="1" lang="en-US" altLang="ko-KR" dirty="0" smtClean="0"/>
              <a:t> --all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055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07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8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6043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657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630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2362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2777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205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19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896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9657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83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5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9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git.skcc.com/scm/cna/awesome-media-frontend-solution.git" TargetMode="External"/><Relationship Id="rId4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mygit.skcc.com/scm/cna/awesome-media-backend-solution.gi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2018.03.08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dirty="0" smtClean="0"/>
              <a:t>ysql, Redis, Mongodb,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smtClean="0"/>
              <a:t>docker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Registry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026032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/>
              <a:t>openjdk:8-jdk-alpine</a:t>
            </a:r>
          </a:p>
          <a:p>
            <a:pPr algn="l"/>
            <a:r>
              <a:rPr lang="en-US" altLang="ko-KR" sz="1800" dirty="0"/>
              <a:t>VOLUME /tmp</a:t>
            </a:r>
          </a:p>
          <a:p>
            <a:pPr algn="l"/>
            <a:r>
              <a:rPr lang="en-US" altLang="ko-KR" sz="1800" dirty="0"/>
              <a:t>ADD </a:t>
            </a:r>
            <a:r>
              <a:rPr lang="en-US" altLang="ko-KR" sz="1800" dirty="0" smtClean="0"/>
              <a:t>target/awesome-media-backend-0.0.1-SNAPSHOT.jar </a:t>
            </a:r>
            <a:r>
              <a:rPr lang="en-US" altLang="ko-KR" sz="1800" dirty="0"/>
              <a:t>app.jar</a:t>
            </a:r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["java","-Djava.security.egd=file:/dev/./urandom","-jar","/app.jar"]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Dockefile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smtClean="0"/>
              <a:t>Dockerfile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76417"/>
            <a:ext cx="110135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 smtClean="0"/>
              <a:t>빌드한 이미지 확인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1" y="2534625"/>
            <a:ext cx="11057895" cy="591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docker build -t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path_to_dockerfile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awesome-media-backend 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4941"/>
          <a:stretch/>
        </p:blipFill>
        <p:spPr>
          <a:xfrm>
            <a:off x="529502" y="3202657"/>
            <a:ext cx="8961461" cy="2216836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29502" y="567132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9" y="6038263"/>
            <a:ext cx="10635829" cy="5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1603169"/>
            <a:ext cx="6100939" cy="4512623"/>
          </a:xfrm>
        </p:spPr>
        <p:txBody>
          <a:bodyPr/>
          <a:lstStyle/>
          <a:p>
            <a:pPr algn="l"/>
            <a:r>
              <a:rPr lang="en-US" altLang="ko-KR" sz="1600" dirty="0" smtClean="0"/>
              <a:t>FROM </a:t>
            </a:r>
            <a:r>
              <a:rPr lang="en-US" altLang="ko-KR" sz="1600" dirty="0"/>
              <a:t>openjdk:8-jdk-alpine</a:t>
            </a:r>
          </a:p>
          <a:p>
            <a:pPr algn="l"/>
            <a:r>
              <a:rPr lang="en-US" altLang="ko-KR" sz="1600" dirty="0"/>
              <a:t>VOLUME /tmp</a:t>
            </a:r>
          </a:p>
          <a:p>
            <a:pPr algn="l"/>
            <a:r>
              <a:rPr lang="en-US" altLang="ko-KR" sz="1600" dirty="0"/>
              <a:t>ADD target/awesome-media-backend-0.0.1-SNAPSHOT.jar app.jar</a:t>
            </a:r>
          </a:p>
          <a:p>
            <a:pPr algn="l"/>
            <a:r>
              <a:rPr lang="en-US" altLang="ko-KR" sz="1600" dirty="0"/>
              <a:t>ENV JAVA_OPTS=""</a:t>
            </a:r>
          </a:p>
          <a:p>
            <a:pPr algn="l"/>
            <a:r>
              <a:rPr lang="en-US" altLang="ko-KR" sz="1600" dirty="0"/>
              <a:t>ENTRYPOINT ["java","-Djava.security.egd=file:/dev/./urandom","-jar","/app.jar"]</a:t>
            </a: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712300" y="2207940"/>
            <a:ext cx="5326098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이미지 레지스트리에 로그인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업로드하기 위해 태깅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 hub </a:t>
            </a:r>
            <a:r>
              <a:rPr kumimoji="1" lang="ko-KR" altLang="en-US" sz="1600" dirty="0" smtClean="0"/>
              <a:t>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0" y="51715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513"/>
          <a:stretch/>
        </p:blipFill>
        <p:spPr>
          <a:xfrm>
            <a:off x="507460" y="3397734"/>
            <a:ext cx="5621197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716721"/>
            <a:ext cx="9339618" cy="89391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500742" y="4680654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tag awesome-media-backend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00741" y="5485217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push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</p:spTree>
    <p:extLst>
      <p:ext uri="{BB962C8B-B14F-4D97-AF65-F5344CB8AC3E}">
        <p14:creationId xmlns:p14="http://schemas.microsoft.com/office/powerpoint/2010/main" val="11932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Docker hub</a:t>
            </a:r>
            <a:r>
              <a:rPr lang="ko-KR" altLang="en-US" dirty="0" smtClean="0"/>
              <a:t>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Docker Hub</a:t>
            </a:r>
            <a:r>
              <a:rPr lang="ko-KR" altLang="en-US" sz="1600" dirty="0" smtClean="0"/>
              <a:t>에서 이미지 확인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ZCP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Knbernetes</a:t>
            </a:r>
            <a:r>
              <a:rPr lang="ko-KR" altLang="en-US" dirty="0" smtClean="0"/>
              <a:t> 오픈소스를 기반으로 만든 컨테이너 오케스트레이션 플랫폼입니다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애플리케이션을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환경에 배포하기 전에</a:t>
            </a:r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Kube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StatefulSets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k</a:t>
            </a:r>
            <a:r>
              <a:rPr lang="en-US" altLang="ko-KR" dirty="0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smtClean="0"/>
              <a:t>redis-master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ko-KR" altLang="en-US" dirty="0"/>
              <a:t>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가능함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23" y="3332633"/>
            <a:ext cx="4640079" cy="1707807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8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33122" y="1484785"/>
            <a:ext cx="11158693" cy="4182368"/>
          </a:xfrm>
        </p:spPr>
        <p:txBody>
          <a:bodyPr/>
          <a:lstStyle/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Pod = Container = Application</a:t>
            </a: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Deployment =</a:t>
            </a:r>
            <a:r>
              <a:rPr kumimoji="1" lang="en-US" altLang="ko-KR" sz="1600" dirty="0" smtClean="0">
                <a:sym typeface="Wingdings"/>
              </a:rPr>
              <a:t> Pod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Container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Application</a:t>
            </a:r>
            <a:r>
              <a:rPr kumimoji="1" lang="ko-KR" altLang="en-US" sz="1600" dirty="0" smtClean="0">
                <a:sym typeface="Wingdings"/>
              </a:rPr>
              <a:t>을 생성해주는</a:t>
            </a:r>
            <a:r>
              <a:rPr kumimoji="1" lang="ko-KR" altLang="en-US" sz="1600" dirty="0">
                <a:sym typeface="Wingdings"/>
              </a:rPr>
              <a:t> </a:t>
            </a:r>
            <a:r>
              <a:rPr kumimoji="1" lang="ko-KR" altLang="en-US" sz="1600" dirty="0" smtClean="0">
                <a:sym typeface="Wingdings"/>
              </a:rPr>
              <a:t>것</a:t>
            </a:r>
            <a:endParaRPr kumimoji="1" lang="en-US" altLang="ko-KR" sz="1600" dirty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>
                <a:sym typeface="Wingdings"/>
              </a:rPr>
              <a:t>Service = Application</a:t>
            </a:r>
            <a:r>
              <a:rPr kumimoji="1" lang="ko-KR" altLang="en-US" sz="1600" dirty="0" smtClean="0">
                <a:sym typeface="Wingdings"/>
              </a:rPr>
              <a:t>을 외부에 노출 시켜주는 것</a:t>
            </a:r>
            <a:endParaRPr kumimoji="1" lang="en-US" altLang="ko-KR" sz="1600" dirty="0" smtClean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endParaRPr kumimoji="1" lang="en-US" altLang="ko-KR" dirty="0" smtClean="0"/>
          </a:p>
          <a:p>
            <a:pPr marL="256050" indent="-1714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86" y="1443682"/>
            <a:ext cx="1101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ZCP </a:t>
            </a:r>
            <a:r>
              <a:rPr kumimoji="1" lang="ko-KR" altLang="en-US" sz="1600" dirty="0"/>
              <a:t>로그인</a:t>
            </a:r>
            <a:endParaRPr kumimoji="1" lang="en-US" altLang="ko-KR" sz="16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Dashboard URL : https://</a:t>
            </a:r>
            <a:r>
              <a:rPr lang="en-US" altLang="ko-KR" sz="1400" dirty="0" err="1" smtClean="0"/>
              <a:t>pou</a:t>
            </a:r>
            <a:r>
              <a:rPr lang="en-US" altLang="ko-KR" sz="1400" dirty="0" smtClean="0"/>
              <a:t>-dev-</a:t>
            </a:r>
            <a:r>
              <a:rPr lang="en-US" altLang="ko-KR" sz="1400" dirty="0" err="1" smtClean="0"/>
              <a:t>console.cloudzcp.io</a:t>
            </a:r>
            <a:endParaRPr lang="en-US" altLang="ko-KR" sz="1400" dirty="0" smtClean="0"/>
          </a:p>
          <a:p>
            <a:pPr marL="800100" lvl="1" indent="-342900">
              <a:buFont typeface="Wingdings" charset="2"/>
              <a:buChar char="ü"/>
            </a:pPr>
            <a:r>
              <a:rPr lang="ko-KR" altLang="en-US" sz="1400" dirty="0" smtClean="0"/>
              <a:t>계정확인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표 참조</a:t>
            </a:r>
            <a:r>
              <a:rPr lang="en-US" altLang="ko-KR" sz="1400" dirty="0" smtClean="0"/>
              <a:t>)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 smtClean="0"/>
              <a:t>Mac</a:t>
            </a:r>
            <a:r>
              <a:rPr lang="en-US" altLang="ko-KR" sz="1400" dirty="0"/>
              <a:t>: ~/.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ko-KR" altLang="en-US" sz="1400" dirty="0"/>
              <a:t>덮어 쓰기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Window: C:\Users</a:t>
            </a:r>
            <a:r>
              <a:rPr lang="en-US" altLang="ko-KR" sz="1400" dirty="0" smtClean="0"/>
              <a:t>\...\.</a:t>
            </a:r>
            <a:r>
              <a:rPr lang="en-US" altLang="ko-KR" sz="1400" dirty="0" err="1" smtClean="0"/>
              <a:t>kube</a:t>
            </a:r>
            <a:r>
              <a:rPr lang="en-US" altLang="ko-KR" sz="1400" dirty="0" smtClean="0"/>
              <a:t>\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덮어쓰기</a:t>
            </a:r>
            <a:endParaRPr lang="en-US" altLang="ko-KR" sz="14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09430" y="1718774"/>
          <a:ext cx="5956665" cy="4393440"/>
        </p:xfrm>
        <a:graphic>
          <a:graphicData uri="http://schemas.openxmlformats.org/drawingml/2006/table">
            <a:tbl>
              <a:tblPr/>
              <a:tblGrid>
                <a:gridCol w="1985555"/>
                <a:gridCol w="1985555"/>
                <a:gridCol w="1985555"/>
              </a:tblGrid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>
                          <a:effectLst/>
                        </a:rPr>
                        <a:t>Namespace</a:t>
                      </a:r>
                      <a:endParaRPr 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>
                          <a:effectLst/>
                        </a:rPr>
                        <a:t>사용자</a:t>
                      </a:r>
                      <a:r>
                        <a:rPr lang="en-US" altLang="ko-KR" sz="1100" b="1">
                          <a:effectLst/>
                        </a:rPr>
                        <a:t>ID</a:t>
                      </a:r>
                      <a:endParaRPr lang="ko-KR" alt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>
                          <a:effectLst/>
                        </a:rPr>
                        <a:t>패스워드</a:t>
                      </a:r>
                      <a:endParaRPr lang="ko-KR" alt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edu01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Edu011234!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edu02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edu02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Edu021234!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edu03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edu03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Edu031234!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Edu041234!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Edu051234!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edu06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edu06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Edu061234!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edu07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edu07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Edu071234!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edu08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edu08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Edu081234!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edu09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edu09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Edu091234!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edu10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edu10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Edu101234!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Edu121234!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Edu131234!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Edu141234!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Edu151234!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1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96900" y="1868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7683" y="153948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ko-KR" sz="1600" dirty="0" smtClean="0"/>
              <a:t>ZCP</a:t>
            </a:r>
            <a:r>
              <a:rPr lang="ko-KR" altLang="en-US" sz="1600" dirty="0" smtClean="0"/>
              <a:t>클러스터 </a:t>
            </a:r>
            <a:r>
              <a:rPr lang="ko-KR" altLang="en-US" sz="1600" dirty="0"/>
              <a:t>환경에 제대로 접속되었는지 확인</a:t>
            </a:r>
            <a:endParaRPr lang="en-US" altLang="ko-KR" sz="1600" dirty="0"/>
          </a:p>
          <a:p>
            <a:pPr marL="342900" indent="-342900">
              <a:buFont typeface="Wingdings" charset="2"/>
              <a:buChar char="ü"/>
            </a:pPr>
            <a:endParaRPr lang="en-US" altLang="ko-KR" sz="1600" dirty="0"/>
          </a:p>
          <a:p>
            <a:pPr marL="342900" indent="-342900">
              <a:buFont typeface="Wingdings" charset="2"/>
              <a:buChar char="ü"/>
            </a:pPr>
            <a:endParaRPr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31726" y="1897402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get-contexts</a:t>
            </a:r>
          </a:p>
        </p:txBody>
      </p:sp>
    </p:spTree>
    <p:extLst>
      <p:ext uri="{BB962C8B-B14F-4D97-AF65-F5344CB8AC3E}">
        <p14:creationId xmlns:p14="http://schemas.microsoft.com/office/powerpoint/2010/main" val="5438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b="1" dirty="0" smtClean="0">
                <a:solidFill>
                  <a:srgbClr val="FF0000"/>
                </a:solidFill>
              </a:rPr>
              <a:t>/awesome-media-backend:1.0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smtClean="0"/>
              <a:t>kubectl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yml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ReplicaSets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51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[filename]</a:t>
            </a:r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awesome-media-backend-deployment.yml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38736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err="1" smtClean="0"/>
              <a:t>deploy,pod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b="25270"/>
          <a:stretch/>
        </p:blipFill>
        <p:spPr>
          <a:xfrm>
            <a:off x="529502" y="4573864"/>
            <a:ext cx="8559800" cy="1395136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apiVersion: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 smtClean="0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/>
              <a:t>kubectl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err="1" smtClean="0"/>
              <a:t>Kubectl</a:t>
            </a:r>
            <a:r>
              <a:rPr kumimoji="1" lang="en-US" altLang="ko-KR" sz="1600" dirty="0" smtClean="0"/>
              <a:t> get svc</a:t>
            </a:r>
            <a:r>
              <a:rPr kumimoji="1" lang="ko-KR" altLang="en-US" sz="1600" dirty="0" smtClean="0"/>
              <a:t>를 통해서 </a:t>
            </a:r>
            <a:r>
              <a:rPr kumimoji="1" lang="en-US" altLang="ko-KR" sz="1600" dirty="0" smtClean="0"/>
              <a:t>Port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http://</a:t>
            </a:r>
            <a:r>
              <a:rPr kumimoji="1" lang="en-US" altLang="ko-KR" sz="1600" dirty="0" err="1" smtClean="0"/>
              <a:t>NodeIP:port</a:t>
            </a:r>
            <a:r>
              <a:rPr kumimoji="1" lang="ko-KR" altLang="en-US" sz="1600" dirty="0" smtClean="0"/>
              <a:t>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ZCP node </a:t>
            </a:r>
            <a:r>
              <a:rPr kumimoji="1" lang="en-US" altLang="ko-KR" sz="1600" dirty="0" err="1" smtClean="0"/>
              <a:t>ip</a:t>
            </a:r>
            <a:r>
              <a:rPr kumimoji="1" lang="en-US" altLang="ko-KR" sz="1600" dirty="0" smtClean="0"/>
              <a:t> </a:t>
            </a:r>
            <a:r>
              <a:rPr kumimoji="1" lang="en-US" altLang="ko-KR" sz="1600" dirty="0" smtClean="0"/>
              <a:t>-&gt; http</a:t>
            </a:r>
            <a:r>
              <a:rPr kumimoji="1" lang="en-US" altLang="ko-KR" sz="1600" dirty="0"/>
              <a:t>://169.56.166.252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507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[filename]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r>
              <a:rPr lang="en-US" altLang="ko-KR" sz="1400" dirty="0" smtClean="0"/>
              <a:t> </a:t>
            </a:r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336839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pplication-default.yml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본인의 서비스 접속 정보로 수정할 것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/>
              <a:t>api: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marL="84600" lvl="1" indent="0">
              <a:lnSpc>
                <a:spcPts val="500"/>
              </a:lnSpc>
              <a:spcBef>
                <a:spcPts val="1000"/>
              </a:spcBef>
              <a:buNone/>
            </a:pPr>
            <a:r>
              <a:rPr lang="en-US" altLang="ko-KR" sz="1400" dirty="0"/>
              <a:t>    url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smtClean="0">
                <a:solidFill>
                  <a:srgbClr val="FF0000"/>
                </a:solidFill>
              </a:rPr>
              <a:t>http</a:t>
            </a:r>
            <a:r>
              <a:rPr lang="en-US" altLang="ko-KR" sz="1400" dirty="0">
                <a:solidFill>
                  <a:srgbClr val="FF0000"/>
                </a:solidFill>
              </a:rPr>
              <a:t>://169.56.166.252</a:t>
            </a:r>
            <a:r>
              <a:rPr lang="de-DE" altLang="ko-KR" sz="1400" dirty="0" smtClean="0">
                <a:solidFill>
                  <a:srgbClr val="FF0000"/>
                </a:solidFill>
              </a:rPr>
              <a:t>:30580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5" y="4791317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0731153" cy="864070"/>
          </a:xfrm>
        </p:spPr>
        <p:txBody>
          <a:bodyPr/>
          <a:lstStyle/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conatainer_name</a:t>
            </a:r>
            <a:r>
              <a:rPr lang="en-US" altLang="ko-KR" sz="1400" dirty="0" smtClean="0"/>
              <a:t>]=[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deployment/awesome-media-backend-deployment </a:t>
            </a:r>
            <a:r>
              <a:rPr lang="en-US" altLang="ko-KR" sz="1400" dirty="0" smtClean="0"/>
              <a:t>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r>
              <a:rPr lang="en-US" altLang="ko-KR" sz="1400" dirty="0"/>
              <a:t>--record</a:t>
            </a:r>
            <a:endParaRPr lang="en-US" altLang="ko-KR" sz="14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1800"/>
          <a:stretch/>
        </p:blipFill>
        <p:spPr>
          <a:xfrm>
            <a:off x="507461" y="2637309"/>
            <a:ext cx="10566400" cy="18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66431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deployment/awesome-media-backend-deployment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629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deplyment_name</a:t>
            </a:r>
            <a:r>
              <a:rPr lang="en-US" altLang="ko-KR" sz="1400" dirty="0" smtClean="0"/>
              <a:t>] --to-revision=[revision]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437550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641610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92" y="5430622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9031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Kubernetes CLI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7+,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Mac OS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Docker for Mac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(stable channel)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 Hub </a:t>
            </a:r>
            <a:r>
              <a:rPr kumimoji="1" lang="ko-KR" altLang="en-US" dirty="0" smtClean="0"/>
              <a:t>가입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Project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2"/>
              </a:rPr>
              <a:t>https://mygit.skcc.com/scm/cna/awesome-media-backend-solution.git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3"/>
              </a:rPr>
              <a:t>https://mygit.skcc.com/scm/cna/awesome-media-frontend-solution.git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교육자료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myshare.skcc.com</a:t>
            </a:r>
            <a:r>
              <a:rPr kumimoji="1" lang="en-US" altLang="ko-KR" dirty="0" smtClean="0"/>
              <a:t>/display/CNADOC/50.+Container+as+a+Service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31595"/>
              </p:ext>
            </p:extLst>
          </p:nvPr>
        </p:nvGraphicFramePr>
        <p:xfrm>
          <a:off x="1990434" y="2685011"/>
          <a:ext cx="9283154" cy="1154038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580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 ToolBox</a:t>
                      </a:r>
                    </a:p>
                  </a:txBody>
                  <a:tcPr/>
                </a:tc>
              </a:tr>
              <a:tr h="573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31206"/>
            <a:ext cx="2351533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프로젝트의 </a:t>
            </a:r>
            <a:r>
              <a:rPr kumimoji="1" lang="en-US" altLang="ko-KR" sz="1600" dirty="0" smtClean="0"/>
              <a:t>application-k8s.yml </a:t>
            </a:r>
            <a:r>
              <a:rPr kumimoji="1" lang="ko-KR" altLang="en-US" sz="1600" dirty="0" smtClean="0"/>
              <a:t>파일 확인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 </a:t>
            </a:r>
            <a:r>
              <a:rPr kumimoji="1" lang="ko-KR" altLang="en-US" sz="1600" dirty="0" smtClean="0"/>
              <a:t>프로젝트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빌드</a:t>
            </a:r>
            <a:r>
              <a:rPr kumimoji="1" lang="en-US" altLang="ko-KR" sz="1600" dirty="0" smtClean="0"/>
              <a:t>(target </a:t>
            </a:r>
            <a:r>
              <a:rPr kumimoji="1" lang="ko-KR" altLang="en-US" sz="1600" dirty="0" smtClean="0"/>
              <a:t>폴더에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패키징 파일 생성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85042" y="1773239"/>
            <a:ext cx="11231966" cy="1239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</a:t>
            </a:r>
            <a:r>
              <a:rPr lang="en-US" altLang="ko-KR" sz="1400" dirty="0" smtClean="0"/>
              <a:t>awesome-media-backend-service:8090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3105" y="3484184"/>
            <a:ext cx="11057895" cy="366941"/>
          </a:xfrm>
        </p:spPr>
        <p:txBody>
          <a:bodyPr/>
          <a:lstStyle/>
          <a:p>
            <a:pPr algn="l"/>
            <a:r>
              <a:rPr lang="ko-KR" altLang="en-US" sz="1400" dirty="0" smtClean="0"/>
              <a:t> </a:t>
            </a:r>
            <a:r>
              <a:rPr lang="en-US" altLang="ko-KR" sz="1400" dirty="0" smtClean="0"/>
              <a:t>STS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 우클릭 </a:t>
            </a:r>
            <a:r>
              <a:rPr lang="en-US" altLang="ko-KR" sz="1400" dirty="0" smtClean="0"/>
              <a:t>-&gt; Run As -&gt; Maven install</a:t>
            </a:r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483105" y="4240952"/>
            <a:ext cx="10848617" cy="2035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FROM openjdk:8-jdk-alpine</a:t>
            </a:r>
          </a:p>
          <a:p>
            <a:pPr algn="l"/>
            <a:r>
              <a:rPr lang="en-US" altLang="ko-KR" sz="1400" dirty="0"/>
              <a:t>RUN 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 add --no-cache curl tar bash</a:t>
            </a:r>
          </a:p>
          <a:p>
            <a:pPr algn="l"/>
            <a:r>
              <a:rPr lang="en-US" altLang="ko-KR" sz="1400" dirty="0"/>
              <a:t>VOLUME /</a:t>
            </a:r>
            <a:r>
              <a:rPr lang="en-US" altLang="ko-KR" sz="1400" dirty="0" err="1"/>
              <a:t>tmp</a:t>
            </a:r>
            <a:endParaRPr lang="en-US" altLang="ko-KR" sz="1400" dirty="0"/>
          </a:p>
          <a:p>
            <a:pPr algn="l"/>
            <a:r>
              <a:rPr lang="en-US" altLang="ko-KR" sz="1400" dirty="0"/>
              <a:t>ADD </a:t>
            </a:r>
            <a:r>
              <a:rPr lang="en-US" altLang="ko-KR" sz="1400" dirty="0" smtClean="0"/>
              <a:t>target/awesome-media-frontend-0.0.1-SNAPSHOT.jar </a:t>
            </a:r>
            <a:r>
              <a:rPr lang="en-US" altLang="ko-KR" sz="1400" dirty="0" err="1"/>
              <a:t>app.jar</a:t>
            </a:r>
            <a:endParaRPr lang="en-US" altLang="ko-KR" sz="1400" dirty="0"/>
          </a:p>
          <a:p>
            <a:pPr algn="l"/>
            <a:r>
              <a:rPr lang="en-US" altLang="ko-KR" sz="1400" dirty="0"/>
              <a:t>ENV JAVA_OPTS=""</a:t>
            </a:r>
          </a:p>
          <a:p>
            <a:pPr algn="l"/>
            <a:r>
              <a:rPr lang="en-US" altLang="ko-KR" sz="1400" dirty="0"/>
              <a:t>ENTRYPOINT ["java","-</a:t>
            </a:r>
            <a:r>
              <a:rPr lang="en-US" altLang="ko-KR" sz="1400" dirty="0" err="1"/>
              <a:t>Djava.security.egd</a:t>
            </a:r>
            <a:r>
              <a:rPr lang="en-US" altLang="ko-KR" sz="1400" dirty="0"/>
              <a:t>=file:/dev/./</a:t>
            </a:r>
            <a:r>
              <a:rPr lang="en-US" altLang="ko-KR" sz="1400" dirty="0" err="1"/>
              <a:t>urandom</a:t>
            </a:r>
            <a:r>
              <a:rPr lang="en-US" altLang="ko-KR" sz="1400" dirty="0"/>
              <a:t>","-jar","/</a:t>
            </a:r>
            <a:r>
              <a:rPr lang="en-US" altLang="ko-KR" sz="1400" dirty="0" err="1"/>
              <a:t>app.jar</a:t>
            </a:r>
            <a:r>
              <a:rPr lang="en-US" altLang="ko-KR" sz="1400" dirty="0" smtClean="0"/>
              <a:t>"]</a:t>
            </a:r>
            <a:endParaRPr lang="en-US" altLang="ko-KR" sz="1400" dirty="0"/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/>
              <a:t>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프로젝트 위치로 이동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작성된 경로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  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 빌드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 이미지 태깅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7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 태깅한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ZCP </a:t>
            </a:r>
            <a:r>
              <a:rPr kumimoji="1" lang="ko-KR" altLang="en-US" sz="1600" dirty="0" smtClean="0"/>
              <a:t>레지스트리에 업로드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텍스트 개체 틀 10"/>
          <p:cNvSpPr txBox="1">
            <a:spLocks/>
          </p:cNvSpPr>
          <p:nvPr/>
        </p:nvSpPr>
        <p:spPr>
          <a:xfrm>
            <a:off x="507461" y="176337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[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0" y="394546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tag </a:t>
            </a:r>
            <a:r>
              <a:rPr lang="en-US" altLang="ko-KR" sz="1400" dirty="0" smtClean="0"/>
              <a:t>awesome-media-frontend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3" name="텍스트 개체 틀 10"/>
          <p:cNvSpPr txBox="1">
            <a:spLocks/>
          </p:cNvSpPr>
          <p:nvPr/>
        </p:nvSpPr>
        <p:spPr>
          <a:xfrm>
            <a:off x="507460" y="493171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5" name="텍스트 개체 틀 10"/>
          <p:cNvSpPr txBox="1">
            <a:spLocks/>
          </p:cNvSpPr>
          <p:nvPr/>
        </p:nvSpPr>
        <p:spPr>
          <a:xfrm>
            <a:off x="507460" y="28436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awesome-media-frontend 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44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22" y="1455151"/>
            <a:ext cx="1141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/>
              <a:t>애플리케이션에 대한</a:t>
            </a:r>
            <a:r>
              <a:rPr kumimoji="1" lang="en-US" altLang="ko-KR" sz="1600" dirty="0"/>
              <a:t> Deployment </a:t>
            </a:r>
            <a:r>
              <a:rPr kumimoji="1" lang="en-US" altLang="ko-KR" sz="1600" dirty="0" err="1"/>
              <a:t>yml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/>
              <a:t>(awesome-media-front-</a:t>
            </a:r>
            <a:r>
              <a:rPr kumimoji="1" lang="en-US" altLang="ko-KR" sz="1600" dirty="0" err="1"/>
              <a:t>deplyment.yml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name: awesome-media-frontend-deployment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app: awesome-media-frontend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- name: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image: </a:t>
            </a:r>
            <a:r>
              <a:rPr lang="en-US" altLang="ko-KR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dirty="0" smtClean="0">
                <a:solidFill>
                  <a:srgbClr val="FF0000"/>
                </a:solidFill>
              </a:rPr>
              <a:t>/awesome-media-frontend:1.0</a:t>
            </a:r>
            <a:endParaRPr lang="en-US" altLang="ko-KR" dirty="0">
              <a:solidFill>
                <a:srgbClr val="FF0000"/>
              </a:solidFill>
            </a:endParaRP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8080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env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      - name: SPRING_PROFILES_ACTIVE</a:t>
            </a:r>
          </a:p>
          <a:p>
            <a:pPr algn="l">
              <a:lnSpc>
                <a:spcPts val="100"/>
              </a:lnSpc>
            </a:pPr>
            <a:r>
              <a:rPr lang="mr-IN" altLang="ko-KR" dirty="0">
                <a:solidFill>
                  <a:srgbClr val="FF0000"/>
                </a:solidFill>
              </a:rPr>
              <a:t>          </a:t>
            </a:r>
            <a:r>
              <a:rPr lang="mr-IN" altLang="ko-KR" dirty="0" err="1">
                <a:solidFill>
                  <a:srgbClr val="FF0000"/>
                </a:solidFill>
              </a:rPr>
              <a:t>value</a:t>
            </a:r>
            <a:r>
              <a:rPr lang="mr-IN" altLang="ko-KR" dirty="0">
                <a:solidFill>
                  <a:srgbClr val="FF0000"/>
                </a:solidFill>
              </a:rPr>
              <a:t>: k8s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</a:t>
            </a:r>
            <a:r>
              <a:rPr lang="mr-IN" altLang="ko-KR" dirty="0" smtClean="0"/>
              <a:t>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  <a:endParaRPr lang="mr-IN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  <a:endParaRPr lang="mr-IN" altLang="ko-KR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9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(awesome-media-front-</a:t>
            </a:r>
            <a:r>
              <a:rPr kumimoji="1"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awesome-media-frontend-service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8080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targetPort</a:t>
            </a:r>
            <a:r>
              <a:rPr lang="de-DE" altLang="ko-KR" sz="1600" dirty="0"/>
              <a:t>: 8080</a:t>
            </a:r>
          </a:p>
          <a:p>
            <a:pPr algn="l"/>
            <a:r>
              <a:rPr lang="de-DE" altLang="ko-KR" sz="1600" dirty="0"/>
              <a:t>  </a:t>
            </a:r>
            <a:r>
              <a:rPr lang="de-DE" altLang="ko-KR" sz="1600" dirty="0" err="1"/>
              <a:t>selector</a:t>
            </a:r>
            <a:r>
              <a:rPr lang="de-DE" altLang="ko-KR" sz="1600" dirty="0"/>
              <a:t>: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app</a:t>
            </a:r>
            <a:r>
              <a:rPr lang="de-DE" altLang="ko-KR" sz="1600" dirty="0"/>
              <a:t>: </a:t>
            </a:r>
            <a:r>
              <a:rPr lang="de-DE" altLang="ko-KR" sz="1600" dirty="0" err="1"/>
              <a:t>awesome</a:t>
            </a:r>
            <a:r>
              <a:rPr lang="de-DE" altLang="ko-KR" sz="1600" dirty="0"/>
              <a:t>-media-</a:t>
            </a:r>
            <a:r>
              <a:rPr lang="de-DE" altLang="ko-KR" sz="1600" dirty="0" err="1"/>
              <a:t>frontend</a:t>
            </a:r>
            <a:endParaRPr lang="de-DE" altLang="ko-KR" sz="1600" dirty="0"/>
          </a:p>
          <a:p>
            <a:pPr algn="l"/>
            <a:r>
              <a:rPr lang="de-DE" altLang="ko-KR" sz="1600" dirty="0"/>
              <a:t>  type: </a:t>
            </a:r>
            <a:r>
              <a:rPr lang="de-DE" altLang="ko-KR" sz="1600" dirty="0" err="1"/>
              <a:t>NodePort</a:t>
            </a:r>
            <a:endParaRPr lang="mr-IN" altLang="ko-KR" sz="1600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10. k8s </a:t>
            </a:r>
            <a:r>
              <a:rPr kumimoji="1" lang="ko-KR" altLang="en-US" sz="1600" dirty="0" smtClean="0"/>
              <a:t>폴더로 이동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11.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</a:t>
            </a:r>
            <a:r>
              <a:rPr kumimoji="1" lang="ko-KR" altLang="en-US" sz="1600" dirty="0" smtClean="0"/>
              <a:t>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12</a:t>
            </a:r>
            <a:r>
              <a:rPr kumimoji="1" lang="en-US" altLang="ko-KR" sz="1600" dirty="0"/>
              <a:t>.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803667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cd k8s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397249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07460" y="283688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.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591258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40700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22612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71813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71749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20950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71661" y="32113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00497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31851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081052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7877" y="33246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456661" y="1372371"/>
            <a:ext cx="11260555" cy="54088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type: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image: </a:t>
            </a:r>
            <a:r>
              <a:rPr lang="en-US" altLang="ko-KR" dirty="0" err="1" smtClean="0"/>
              <a:t>dtlabs</a:t>
            </a:r>
            <a:r>
              <a:rPr lang="en-US" altLang="ko-KR" dirty="0" smtClean="0"/>
              <a:t>/awesome-media-backend:1.0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50"/>
              </a:lnSpc>
            </a:pPr>
            <a:r>
              <a:rPr lang="de-DE" altLang="ko-KR" dirty="0" smtClean="0">
                <a:solidFill>
                  <a:srgbClr val="FF0000"/>
                </a:solidFill>
              </a:rPr>
              <a:t>        </a:t>
            </a:r>
            <a:r>
              <a:rPr lang="de-DE" altLang="ko-KR" dirty="0" err="1" smtClean="0">
                <a:solidFill>
                  <a:srgbClr val="FF0000"/>
                </a:solidFill>
              </a:rPr>
              <a:t>readinessProbe</a:t>
            </a:r>
            <a:r>
              <a:rPr lang="de-DE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httpGet</a:t>
            </a:r>
            <a:r>
              <a:rPr lang="mr-IN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path</a:t>
            </a:r>
            <a:r>
              <a:rPr lang="mr-IN" altLang="ko-KR" dirty="0" smtClean="0">
                <a:solidFill>
                  <a:srgbClr val="FF0000"/>
                </a:solidFill>
              </a:rPr>
              <a:t>: /v1/</a:t>
            </a:r>
            <a:r>
              <a:rPr lang="mr-IN" altLang="ko-KR" dirty="0" err="1" smtClean="0">
                <a:solidFill>
                  <a:srgbClr val="FF0000"/>
                </a:solidFill>
              </a:rPr>
              <a:t>promotions</a:t>
            </a:r>
            <a:endParaRPr lang="mr-IN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port</a:t>
            </a:r>
            <a:r>
              <a:rPr lang="mr-IN" altLang="ko-KR" dirty="0" smtClean="0">
                <a:solidFill>
                  <a:srgbClr val="FF0000"/>
                </a:solidFill>
              </a:rPr>
              <a:t>: 8090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periodSeconds</a:t>
            </a:r>
            <a:r>
              <a:rPr lang="mr-IN" altLang="ko-KR" dirty="0" smtClean="0">
                <a:solidFill>
                  <a:srgbClr val="FF0000"/>
                </a:solidFill>
              </a:rPr>
              <a:t>: 10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"1Gi"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"1" </a:t>
            </a:r>
          </a:p>
          <a:p>
            <a:pPr algn="l">
              <a:lnSpc>
                <a:spcPts val="50"/>
              </a:lnSpc>
            </a:pPr>
            <a:endParaRPr lang="pl-PL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260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1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2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r>
              <a:rPr kumimoji="1" lang="en-US" altLang="ko-KR" sz="1600" dirty="0" smtClean="0"/>
              <a:t> (awesome-media-backend </a:t>
            </a:r>
            <a:r>
              <a:rPr kumimoji="1" lang="ko-KR" altLang="en-US" sz="1600" dirty="0" smtClean="0"/>
              <a:t>서비스 호출을 통해서도 확인 가능</a:t>
            </a:r>
            <a:r>
              <a:rPr kumimoji="1" lang="en-US" altLang="ko-KR" sz="1600" dirty="0" smtClean="0"/>
              <a:t>!)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deployment/awesome-media-backend-deployment 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endParaRPr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14041" y="2955005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 pod -w</a:t>
            </a:r>
            <a:endParaRPr lang="en-US" altLang="ko-KR" sz="1400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49113" y="197428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0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16658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66100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48012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97213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97149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46350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7061" y="31351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115542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46896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6097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922" y="32484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8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Autoscaler)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apiVersion</a:t>
            </a:r>
            <a:r>
              <a:rPr lang="en-US" altLang="ko-KR" dirty="0"/>
              <a:t>: extensions/v1beta1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7" y="5342704"/>
            <a:ext cx="11057894" cy="526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7" y="5975013"/>
            <a:ext cx="11057894" cy="364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while true; do curl </a:t>
            </a:r>
            <a:r>
              <a:rPr lang="de-DE" altLang="ko-KR" dirty="0"/>
              <a:t>http://</a:t>
            </a:r>
            <a:r>
              <a:rPr lang="de-DE" altLang="ko-KR" dirty="0" smtClean="0"/>
              <a:t>169.56.166.252:31848</a:t>
            </a:r>
            <a:r>
              <a:rPr lang="en-US" altLang="ko-KR" dirty="0" smtClean="0"/>
              <a:t>; </a:t>
            </a:r>
            <a:r>
              <a:rPr lang="en-US" altLang="ko-KR" dirty="0"/>
              <a:t>echo -e '\</a:t>
            </a:r>
            <a:r>
              <a:rPr lang="en-US" altLang="ko-KR" dirty="0" err="1"/>
              <a:t>n';done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67458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416900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98812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48013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547949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97150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61" y="334969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76697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08051" y="32668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57252" y="35548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077" y="3462978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4591922"/>
          </a:xfrm>
        </p:spPr>
        <p:txBody>
          <a:bodyPr/>
          <a:lstStyle/>
          <a:p>
            <a:pPr algn="l"/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apiVersion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extensions/v1beta1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kind: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Ingress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metadata: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name: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awesome-media-backend-ingress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annotations: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ingress.bluemix.net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/rewrite-path: </a:t>
            </a:r>
            <a:r>
              <a:rPr lang="en-US" altLang="ko-KR" dirty="0" err="1" smtClean="0">
                <a:solidFill>
                  <a:srgbClr val="000000"/>
                </a:solidFill>
                <a:latin typeface="Monaco" charset="0"/>
              </a:rPr>
              <a:t>serviceName</a:t>
            </a:r>
            <a:r>
              <a:rPr lang="en-US" altLang="ko-KR" dirty="0" smtClean="0">
                <a:solidFill>
                  <a:srgbClr val="000000"/>
                </a:solidFill>
                <a:latin typeface="Monaco" charset="0"/>
              </a:rPr>
              <a:t>=awesome-media-backend-service 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rewrite=/;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spec: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rules: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- host: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myshost.zcp-dtlabs.jp-tok.containers.mybluemix.net</a:t>
            </a:r>
            <a:endParaRPr lang="en-US" altLang="ko-KR" dirty="0">
              <a:solidFill>
                <a:srgbClr val="000000"/>
              </a:solidFill>
              <a:latin typeface="Monaco" charset="0"/>
            </a:endParaRP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http: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paths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</a:t>
            </a: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- </a:t>
            </a:r>
            <a:r>
              <a:rPr lang="de-DE" altLang="ko-KR" dirty="0" err="1">
                <a:solidFill>
                  <a:srgbClr val="00C832"/>
                </a:solidFill>
                <a:latin typeface="Monaco" charset="0"/>
              </a:rPr>
              <a:t>path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/backend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backend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serviceName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awesome-media-backend-service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servicePort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8090</a:t>
            </a:r>
            <a:endParaRPr lang="pl-PL" altLang="ko-KR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605935" y="4611288"/>
            <a:ext cx="530136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annotation : Ingress</a:t>
            </a:r>
            <a:r>
              <a:rPr lang="ko-KR" altLang="en-US" sz="1050" dirty="0"/>
              <a:t>의 기본 경로를 </a:t>
            </a:r>
            <a:r>
              <a:rPr lang="en-US" altLang="ko-KR" sz="1050" dirty="0"/>
              <a:t>/ </a:t>
            </a:r>
            <a:r>
              <a:rPr lang="ko-KR" altLang="en-US" sz="1050" dirty="0"/>
              <a:t>로 주지 않으면 자동으로 </a:t>
            </a:r>
            <a:r>
              <a:rPr lang="en-US" altLang="ko-KR" sz="1050" dirty="0"/>
              <a:t>path</a:t>
            </a:r>
            <a:r>
              <a:rPr lang="ko-KR" altLang="en-US" sz="1050" dirty="0"/>
              <a:t>를 구성하므로 원하는 경로로 지정하기 위해서 </a:t>
            </a:r>
            <a:r>
              <a:rPr lang="en-US" altLang="ko-KR" sz="1050" dirty="0"/>
              <a:t>annotation</a:t>
            </a:r>
            <a:r>
              <a:rPr lang="ko-KR" altLang="en-US" sz="1050" dirty="0"/>
              <a:t>을 </a:t>
            </a:r>
            <a:r>
              <a:rPr lang="en-US" altLang="ko-KR" sz="1050" dirty="0"/>
              <a:t>/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구성해야함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host : host</a:t>
            </a:r>
            <a:r>
              <a:rPr lang="ko-KR" altLang="en-US" sz="1050" dirty="0"/>
              <a:t>를 지정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 </a:t>
            </a:r>
            <a:r>
              <a:rPr lang="ko-KR" altLang="en-US" sz="1050" dirty="0"/>
              <a:t>다음으로 붙을</a:t>
            </a:r>
            <a:r>
              <a:rPr lang="en-US" altLang="ko-KR" sz="1050" dirty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명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awesome-media-backend-service</a:t>
            </a:r>
            <a:r>
              <a:rPr lang="ko-KR" altLang="en-US" sz="1050" dirty="0"/>
              <a:t>의 명칭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awesome-media </a:t>
            </a:r>
            <a:r>
              <a:rPr lang="ko-KR" altLang="en-US" sz="1050" dirty="0"/>
              <a:t>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</a:t>
            </a:r>
            <a:r>
              <a:rPr lang="ko-KR" altLang="en-US" sz="1050" dirty="0"/>
              <a:t> 다음으로 붙을</a:t>
            </a:r>
            <a:r>
              <a:rPr lang="en-US" altLang="ko-KR" sz="1050" dirty="0"/>
              <a:t> </a:t>
            </a:r>
            <a:r>
              <a:rPr lang="ko-KR" altLang="en-US" sz="1050" dirty="0"/>
              <a:t>경로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8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1532202"/>
            <a:ext cx="10960768" cy="47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656775"/>
            <a:ext cx="23515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ZCP(Kubernetes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에서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DB 사용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0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3682" y="3380156"/>
            <a:ext cx="807510" cy="1362584"/>
            <a:chOff x="6343682" y="3380156"/>
            <a:chExt cx="807510" cy="1362584"/>
          </a:xfrm>
        </p:grpSpPr>
        <p:sp>
          <p:nvSpPr>
            <p:cNvPr id="101" name="직사각형 100"/>
            <p:cNvSpPr/>
            <p:nvPr/>
          </p:nvSpPr>
          <p:spPr>
            <a:xfrm>
              <a:off x="6343682" y="3405261"/>
              <a:ext cx="752968" cy="133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28425" y="3380156"/>
              <a:ext cx="722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Image</a:t>
              </a:r>
            </a:p>
            <a:p>
              <a:pPr algn="ctr"/>
              <a:r>
                <a:rPr kumimoji="1" lang="ko-KR" altLang="en-US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Registry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536515" y="4185653"/>
              <a:ext cx="423234" cy="461581"/>
              <a:chOff x="2931723" y="5379222"/>
              <a:chExt cx="311112" cy="363635"/>
            </a:xfrm>
          </p:grpSpPr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86016" y="5456155"/>
                <a:ext cx="188306" cy="226902"/>
              </a:xfrm>
              <a:prstGeom prst="rect">
                <a:avLst/>
              </a:prstGeom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2931723" y="5379222"/>
                <a:ext cx="311112" cy="363635"/>
                <a:chOff x="1371294" y="3492270"/>
                <a:chExt cx="382874" cy="447513"/>
              </a:xfrm>
            </p:grpSpPr>
            <p:sp>
              <p:nvSpPr>
                <p:cNvPr id="251" name="Freeform 890"/>
                <p:cNvSpPr>
                  <a:spLocks noEditPoints="1"/>
                </p:cNvSpPr>
                <p:nvPr/>
              </p:nvSpPr>
              <p:spPr bwMode="auto">
                <a:xfrm>
                  <a:off x="1371294" y="3492270"/>
                  <a:ext cx="382874" cy="447513"/>
                </a:xfrm>
                <a:custGeom>
                  <a:avLst/>
                  <a:gdLst>
                    <a:gd name="T0" fmla="*/ 120 w 240"/>
                    <a:gd name="T1" fmla="*/ 20 h 279"/>
                    <a:gd name="T2" fmla="*/ 121 w 240"/>
                    <a:gd name="T3" fmla="*/ 20 h 279"/>
                    <a:gd name="T4" fmla="*/ 218 w 240"/>
                    <a:gd name="T5" fmla="*/ 79 h 279"/>
                    <a:gd name="T6" fmla="*/ 220 w 240"/>
                    <a:gd name="T7" fmla="*/ 81 h 279"/>
                    <a:gd name="T8" fmla="*/ 220 w 240"/>
                    <a:gd name="T9" fmla="*/ 198 h 279"/>
                    <a:gd name="T10" fmla="*/ 218 w 240"/>
                    <a:gd name="T11" fmla="*/ 200 h 279"/>
                    <a:gd name="T12" fmla="*/ 121 w 240"/>
                    <a:gd name="T13" fmla="*/ 258 h 279"/>
                    <a:gd name="T14" fmla="*/ 120 w 240"/>
                    <a:gd name="T15" fmla="*/ 259 h 279"/>
                    <a:gd name="T16" fmla="*/ 120 w 240"/>
                    <a:gd name="T17" fmla="*/ 259 h 279"/>
                    <a:gd name="T18" fmla="*/ 118 w 240"/>
                    <a:gd name="T19" fmla="*/ 258 h 279"/>
                    <a:gd name="T20" fmla="*/ 21 w 240"/>
                    <a:gd name="T21" fmla="*/ 200 h 279"/>
                    <a:gd name="T22" fmla="*/ 20 w 240"/>
                    <a:gd name="T23" fmla="*/ 198 h 279"/>
                    <a:gd name="T24" fmla="*/ 20 w 240"/>
                    <a:gd name="T25" fmla="*/ 81 h 279"/>
                    <a:gd name="T26" fmla="*/ 21 w 240"/>
                    <a:gd name="T27" fmla="*/ 79 h 279"/>
                    <a:gd name="T28" fmla="*/ 118 w 240"/>
                    <a:gd name="T29" fmla="*/ 20 h 279"/>
                    <a:gd name="T30" fmla="*/ 120 w 240"/>
                    <a:gd name="T31" fmla="*/ 20 h 279"/>
                    <a:gd name="T32" fmla="*/ 120 w 240"/>
                    <a:gd name="T33" fmla="*/ 0 h 279"/>
                    <a:gd name="T34" fmla="*/ 108 w 240"/>
                    <a:gd name="T35" fmla="*/ 3 h 279"/>
                    <a:gd name="T36" fmla="*/ 10 w 240"/>
                    <a:gd name="T37" fmla="*/ 62 h 279"/>
                    <a:gd name="T38" fmla="*/ 0 w 240"/>
                    <a:gd name="T39" fmla="*/ 81 h 279"/>
                    <a:gd name="T40" fmla="*/ 0 w 240"/>
                    <a:gd name="T41" fmla="*/ 198 h 279"/>
                    <a:gd name="T42" fmla="*/ 10 w 240"/>
                    <a:gd name="T43" fmla="*/ 217 h 279"/>
                    <a:gd name="T44" fmla="*/ 108 w 240"/>
                    <a:gd name="T45" fmla="*/ 276 h 279"/>
                    <a:gd name="T46" fmla="*/ 120 w 240"/>
                    <a:gd name="T47" fmla="*/ 279 h 279"/>
                    <a:gd name="T48" fmla="*/ 131 w 240"/>
                    <a:gd name="T49" fmla="*/ 276 h 279"/>
                    <a:gd name="T50" fmla="*/ 229 w 240"/>
                    <a:gd name="T51" fmla="*/ 217 h 279"/>
                    <a:gd name="T52" fmla="*/ 240 w 240"/>
                    <a:gd name="T53" fmla="*/ 198 h 279"/>
                    <a:gd name="T54" fmla="*/ 240 w 240"/>
                    <a:gd name="T55" fmla="*/ 81 h 279"/>
                    <a:gd name="T56" fmla="*/ 229 w 240"/>
                    <a:gd name="T57" fmla="*/ 62 h 279"/>
                    <a:gd name="T58" fmla="*/ 131 w 240"/>
                    <a:gd name="T59" fmla="*/ 3 h 279"/>
                    <a:gd name="T60" fmla="*/ 120 w 240"/>
                    <a:gd name="T6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0" h="279">
                      <a:moveTo>
                        <a:pt x="120" y="20"/>
                      </a:moveTo>
                      <a:cubicBezTo>
                        <a:pt x="120" y="20"/>
                        <a:pt x="120" y="20"/>
                        <a:pt x="121" y="20"/>
                      </a:cubicBezTo>
                      <a:cubicBezTo>
                        <a:pt x="218" y="79"/>
                        <a:pt x="218" y="79"/>
                        <a:pt x="218" y="79"/>
                      </a:cubicBezTo>
                      <a:cubicBezTo>
                        <a:pt x="219" y="79"/>
                        <a:pt x="220" y="80"/>
                        <a:pt x="220" y="81"/>
                      </a:cubicBezTo>
                      <a:cubicBezTo>
                        <a:pt x="220" y="198"/>
                        <a:pt x="220" y="198"/>
                        <a:pt x="220" y="198"/>
                      </a:cubicBezTo>
                      <a:cubicBezTo>
                        <a:pt x="220" y="199"/>
                        <a:pt x="219" y="199"/>
                        <a:pt x="218" y="200"/>
                      </a:cubicBezTo>
                      <a:cubicBezTo>
                        <a:pt x="121" y="258"/>
                        <a:pt x="121" y="258"/>
                        <a:pt x="121" y="258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19" y="259"/>
                        <a:pt x="118" y="258"/>
                      </a:cubicBezTo>
                      <a:cubicBezTo>
                        <a:pt x="21" y="200"/>
                        <a:pt x="21" y="200"/>
                        <a:pt x="21" y="200"/>
                      </a:cubicBezTo>
                      <a:cubicBezTo>
                        <a:pt x="20" y="199"/>
                        <a:pt x="20" y="199"/>
                        <a:pt x="20" y="198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79"/>
                        <a:pt x="21" y="79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9" y="20"/>
                        <a:pt x="119" y="20"/>
                        <a:pt x="120" y="20"/>
                      </a:cubicBezTo>
                      <a:moveTo>
                        <a:pt x="120" y="0"/>
                      </a:moveTo>
                      <a:cubicBezTo>
                        <a:pt x="116" y="0"/>
                        <a:pt x="112" y="1"/>
                        <a:pt x="108" y="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6"/>
                        <a:pt x="0" y="73"/>
                        <a:pt x="0" y="81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6"/>
                        <a:pt x="4" y="213"/>
                        <a:pt x="10" y="217"/>
                      </a:cubicBezTo>
                      <a:cubicBezTo>
                        <a:pt x="108" y="276"/>
                        <a:pt x="108" y="276"/>
                        <a:pt x="108" y="276"/>
                      </a:cubicBezTo>
                      <a:cubicBezTo>
                        <a:pt x="112" y="278"/>
                        <a:pt x="116" y="279"/>
                        <a:pt x="120" y="279"/>
                      </a:cubicBezTo>
                      <a:cubicBezTo>
                        <a:pt x="125" y="279"/>
                        <a:pt x="129" y="277"/>
                        <a:pt x="131" y="276"/>
                      </a:cubicBezTo>
                      <a:cubicBezTo>
                        <a:pt x="229" y="217"/>
                        <a:pt x="229" y="217"/>
                        <a:pt x="229" y="217"/>
                      </a:cubicBezTo>
                      <a:cubicBezTo>
                        <a:pt x="235" y="213"/>
                        <a:pt x="240" y="206"/>
                        <a:pt x="240" y="198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73"/>
                        <a:pt x="235" y="66"/>
                        <a:pt x="229" y="6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8" y="1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91"/>
                <p:cNvSpPr>
                  <a:spLocks/>
                </p:cNvSpPr>
                <p:nvPr/>
              </p:nvSpPr>
              <p:spPr bwMode="auto">
                <a:xfrm>
                  <a:off x="1391183" y="3606636"/>
                  <a:ext cx="348066" cy="124311"/>
                </a:xfrm>
                <a:custGeom>
                  <a:avLst/>
                  <a:gdLst>
                    <a:gd name="T0" fmla="*/ 7 w 219"/>
                    <a:gd name="T1" fmla="*/ 20 h 77"/>
                    <a:gd name="T2" fmla="*/ 103 w 219"/>
                    <a:gd name="T3" fmla="*/ 75 h 77"/>
                    <a:gd name="T4" fmla="*/ 112 w 219"/>
                    <a:gd name="T5" fmla="*/ 75 h 77"/>
                    <a:gd name="T6" fmla="*/ 212 w 219"/>
                    <a:gd name="T7" fmla="*/ 20 h 77"/>
                    <a:gd name="T8" fmla="*/ 216 w 219"/>
                    <a:gd name="T9" fmla="*/ 7 h 77"/>
                    <a:gd name="T10" fmla="*/ 203 w 219"/>
                    <a:gd name="T11" fmla="*/ 3 h 77"/>
                    <a:gd name="T12" fmla="*/ 108 w 219"/>
                    <a:gd name="T13" fmla="*/ 55 h 77"/>
                    <a:gd name="T14" fmla="*/ 16 w 219"/>
                    <a:gd name="T15" fmla="*/ 3 h 77"/>
                    <a:gd name="T16" fmla="*/ 3 w 219"/>
                    <a:gd name="T17" fmla="*/ 7 h 77"/>
                    <a:gd name="T18" fmla="*/ 7 w 219"/>
                    <a:gd name="T19" fmla="*/ 2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77">
                      <a:moveTo>
                        <a:pt x="7" y="20"/>
                      </a:moveTo>
                      <a:cubicBezTo>
                        <a:pt x="103" y="75"/>
                        <a:pt x="103" y="75"/>
                        <a:pt x="103" y="75"/>
                      </a:cubicBezTo>
                      <a:cubicBezTo>
                        <a:pt x="106" y="77"/>
                        <a:pt x="109" y="77"/>
                        <a:pt x="112" y="75"/>
                      </a:cubicBezTo>
                      <a:cubicBezTo>
                        <a:pt x="212" y="20"/>
                        <a:pt x="212" y="20"/>
                        <a:pt x="212" y="20"/>
                      </a:cubicBezTo>
                      <a:cubicBezTo>
                        <a:pt x="217" y="18"/>
                        <a:pt x="219" y="12"/>
                        <a:pt x="216" y="7"/>
                      </a:cubicBezTo>
                      <a:cubicBezTo>
                        <a:pt x="214" y="2"/>
                        <a:pt x="208" y="0"/>
                        <a:pt x="203" y="3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2" y="0"/>
                        <a:pt x="6" y="2"/>
                        <a:pt x="3" y="7"/>
                      </a:cubicBezTo>
                      <a:cubicBezTo>
                        <a:pt x="0" y="12"/>
                        <a:pt x="2" y="18"/>
                        <a:pt x="7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92"/>
                <p:cNvSpPr>
                  <a:spLocks/>
                </p:cNvSpPr>
                <p:nvPr/>
              </p:nvSpPr>
              <p:spPr bwMode="auto">
                <a:xfrm>
                  <a:off x="1545328" y="3696139"/>
                  <a:ext cx="29834" cy="233703"/>
                </a:xfrm>
                <a:custGeom>
                  <a:avLst/>
                  <a:gdLst>
                    <a:gd name="T0" fmla="*/ 20 w 20"/>
                    <a:gd name="T1" fmla="*/ 134 h 144"/>
                    <a:gd name="T2" fmla="*/ 20 w 20"/>
                    <a:gd name="T3" fmla="*/ 10 h 144"/>
                    <a:gd name="T4" fmla="*/ 10 w 20"/>
                    <a:gd name="T5" fmla="*/ 0 h 144"/>
                    <a:gd name="T6" fmla="*/ 0 w 20"/>
                    <a:gd name="T7" fmla="*/ 10 h 144"/>
                    <a:gd name="T8" fmla="*/ 0 w 20"/>
                    <a:gd name="T9" fmla="*/ 134 h 144"/>
                    <a:gd name="T10" fmla="*/ 10 w 20"/>
                    <a:gd name="T11" fmla="*/ 144 h 144"/>
                    <a:gd name="T12" fmla="*/ 20 w 20"/>
                    <a:gd name="T13" fmla="*/ 13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44">
                      <a:moveTo>
                        <a:pt x="20" y="134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39"/>
                        <a:pt x="4" y="144"/>
                        <a:pt x="10" y="144"/>
                      </a:cubicBezTo>
                      <a:cubicBezTo>
                        <a:pt x="15" y="144"/>
                        <a:pt x="20" y="139"/>
                        <a:pt x="20" y="134"/>
                      </a:cubicBezTo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/>
              <a:t>M</a:t>
            </a:r>
            <a:r>
              <a:rPr kumimoji="1" lang="en-US" altLang="ko-KR" sz="1600" dirty="0" smtClean="0"/>
              <a:t>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239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v1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name: awesome-media-</a:t>
            </a:r>
            <a:r>
              <a:rPr lang="en-US" altLang="ko-KR" dirty="0" err="1"/>
              <a:t>db</a:t>
            </a:r>
            <a:endParaRPr lang="en-US" altLang="ko-KR" dirty="0"/>
          </a:p>
          <a:p>
            <a:pPr algn="l">
              <a:lnSpc>
                <a:spcPts val="7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- </a:t>
            </a:r>
            <a:r>
              <a:rPr lang="mr-IN" altLang="ko-KR" dirty="0" err="1"/>
              <a:t>name</a:t>
            </a:r>
            <a:r>
              <a:rPr lang="mr-IN" altLang="ko-KR" dirty="0"/>
              <a:t>: "</a:t>
            </a:r>
            <a:r>
              <a:rPr lang="mr-IN" altLang="ko-KR" dirty="0" err="1"/>
              <a:t>tcp</a:t>
            </a:r>
            <a:r>
              <a:rPr lang="mr-IN" altLang="ko-KR" dirty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targetPort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  app: awesome-media-</a:t>
            </a:r>
            <a:r>
              <a:rPr lang="en-US" altLang="ko-KR" dirty="0" err="1"/>
              <a:t>db</a:t>
            </a:r>
            <a:endParaRPr lang="en-US" altLang="ko-KR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55038" y="654848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038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Mysql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7882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057895" cy="5235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/>
              <a:t>apiVersion: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awesome-media-db-deployment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awesome-media-db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mariadb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imagePullPolicy: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ThePassword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character-set-server=utf8mb4"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collation-server=utf8mb4_unicode_ci"     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110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02588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3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4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1870206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awesome-media-db-deployment.yml -f awesome-media-db-service.yml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2273576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8" y="3638320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32654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1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2858653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176741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datasource: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mysql</a:t>
            </a:r>
          </a:p>
          <a:p>
            <a:pPr algn="l"/>
            <a:r>
              <a:rPr lang="en-US" altLang="ko-KR" sz="1400" dirty="0"/>
              <a:t>    url: jdbc:mysql://${AWESOME_MEDIA_DB_SERVICE_HOST}:${AWESOME_MEDIA_DB_SERVICE_PORT}/${MYSQL_DATABASE}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6136690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(pom.xml)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506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/>
              <a:t>apiVersion: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rgbClr val="FF0000"/>
                </a:solidFill>
              </a:rPr>
              <a:t>image: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sz="1100" dirty="0" smtClean="0">
                <a:solidFill>
                  <a:srgbClr val="FF0000"/>
                </a:solidFill>
              </a:rPr>
              <a:t>/awesome-media-backend:1.0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</a:t>
            </a:r>
            <a:r>
              <a:rPr lang="mr-IN" altLang="ko-KR" sz="1100" dirty="0" smtClean="0"/>
              <a:t>"</a:t>
            </a:r>
            <a:r>
              <a:rPr lang="en-US" altLang="ko-KR" sz="1100" dirty="0" smtClean="0"/>
              <a:t>1Gi</a:t>
            </a:r>
            <a:r>
              <a:rPr lang="mr-IN" altLang="ko-KR" sz="1100" dirty="0" smtClean="0"/>
              <a:t>" 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678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</a:t>
            </a:r>
            <a:r>
              <a:rPr lang="en-US" altLang="ko-KR" sz="1400" dirty="0" smtClean="0"/>
              <a:t>awesome-media-backend-deployment.yml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7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62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application-default.yml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5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컨셉 및 차이점에 대해서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052628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03926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5225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>
            <a:off x="6392354" y="1966693"/>
            <a:ext cx="6739" cy="43824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052628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03926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5225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52628" y="3618712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2628" y="4268531"/>
            <a:ext cx="3606328" cy="571536"/>
          </a:xfrm>
          <a:prstGeom prst="rect">
            <a:avLst/>
          </a:prstGeom>
          <a:solidFill>
            <a:srgbClr val="55D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HYPERVISOR</a:t>
            </a:r>
            <a:endParaRPr kumimoji="1" lang="ko-KR" altLang="en-US" sz="16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3926" y="3611790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55225" y="3602088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52628" y="4950713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52628" y="5632895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8452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09750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561049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058452" y="3204497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09750" y="3204497"/>
            <a:ext cx="2355030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58452" y="3877784"/>
            <a:ext cx="3606328" cy="571536"/>
          </a:xfrm>
          <a:prstGeom prst="rect">
            <a:avLst/>
          </a:prstGeom>
          <a:solidFill>
            <a:srgbClr val="73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Docker Engine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58452" y="4559966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58452" y="5242148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35251" y="1882469"/>
            <a:ext cx="4041081" cy="446848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54411" y="2193542"/>
            <a:ext cx="1215074" cy="2032537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11974" y="1894501"/>
            <a:ext cx="3923884" cy="411193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12871" y="1689015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VM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30996" y="1735114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Container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61585" y="2449659"/>
            <a:ext cx="2468804" cy="136110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4" name="왼쪽 중괄호 108"/>
          <p:cNvSpPr/>
          <p:nvPr/>
        </p:nvSpPr>
        <p:spPr bwMode="auto">
          <a:xfrm>
            <a:off x="1781868" y="2305499"/>
            <a:ext cx="219986" cy="1797995"/>
          </a:xfrm>
          <a:prstGeom prst="leftBrace">
            <a:avLst>
              <a:gd name="adj1" fmla="val 34139"/>
              <a:gd name="adj2" fmla="val 17281"/>
            </a:avLst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0731" y="2096230"/>
            <a:ext cx="1309717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VM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설치 및 구동에 부하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속도가 느림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용량 낭비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이식성 ↓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19266</TotalTime>
  <Words>5757</Words>
  <Application>Microsoft Macintosh PowerPoint</Application>
  <PresentationFormat>와이드스크린</PresentationFormat>
  <Paragraphs>1688</Paragraphs>
  <Slides>68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4" baseType="lpstr">
      <vt:lpstr>맑은 고딕</vt:lpstr>
      <vt:lpstr>Andale Mono</vt:lpstr>
      <vt:lpstr>KoPub돋움체 Medium</vt:lpstr>
      <vt:lpstr>Mangal</vt:lpstr>
      <vt:lpstr>Monaco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Rix고딕 B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409</cp:revision>
  <cp:lastPrinted>2018-11-07T08:22:55Z</cp:lastPrinted>
  <dcterms:created xsi:type="dcterms:W3CDTF">2018-03-05T04:44:33Z</dcterms:created>
  <dcterms:modified xsi:type="dcterms:W3CDTF">2018-11-07T08:50:07Z</dcterms:modified>
</cp:coreProperties>
</file>